
<file path=[Content_Types].xml><?xml version="1.0" encoding="utf-8"?>
<Types xmlns="http://schemas.openxmlformats.org/package/2006/content-types">
  <Default Extension="gif" ContentType="image/gif"/>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526"/>
    <p:restoredTop sz="94667"/>
  </p:normalViewPr>
  <p:slideViewPr>
    <p:cSldViewPr snapToGrid="0" snapToObjects="1">
      <p:cViewPr varScale="1">
        <p:scale>
          <a:sx n="142" d="100"/>
          <a:sy n="142" d="100"/>
        </p:scale>
        <p:origin x="120"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12/6/2018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10.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www.restaurantbusinessonline.com/technology/7-predictions-what-lies-ahead-tech-restaurants#page=1" TargetMode="External"/><Relationship Id="rId3" Type="http://schemas.openxmlformats.org/officeDocument/2006/relationships/hyperlink" Target="https://hospitalitytech.com/restaurant-future" TargetMode="External"/><Relationship Id="rId7" Type="http://schemas.openxmlformats.org/officeDocument/2006/relationships/hyperlink" Target="https://ny.eater.com/2018/8/30/17764042/square-rant-robert-sietsema" TargetMode="External"/><Relationship Id="rId2" Type="http://schemas.openxmlformats.org/officeDocument/2006/relationships/hyperlink" Target="https://www.techrepublic.com/article/how-tech-has-revolutionized-restaurant-hospitality/" TargetMode="External"/><Relationship Id="rId1" Type="http://schemas.openxmlformats.org/officeDocument/2006/relationships/slideLayout" Target="../slideLayouts/slideLayout2.xml"/><Relationship Id="rId6" Type="http://schemas.openxmlformats.org/officeDocument/2006/relationships/hyperlink" Target="https://www.fastcasual.com/articles/7-technologies-transforming-the-restaurant-industry/" TargetMode="External"/><Relationship Id="rId5" Type="http://schemas.openxmlformats.org/officeDocument/2006/relationships/hyperlink" Target="https://www.theglobeandmail.com/business/article-technology-slow-to-the-restaurant-scene-is-now-on-the-menu/" TargetMode="External"/><Relationship Id="rId4" Type="http://schemas.openxmlformats.org/officeDocument/2006/relationships/hyperlink" Target="https://www.theverge.com/2018/6/11/17448702/ford-self-driving-car-food-delivery-miami-postmates" TargetMode="External"/><Relationship Id="rId9" Type="http://schemas.openxmlformats.org/officeDocument/2006/relationships/hyperlink" Target="https://www.restaurantbusinessonline.com/technology/burger-chain-tests-facial-recognition-ordering-loyal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FE915-56E0-CD4D-99FE-D8DA96991738}"/>
              </a:ext>
            </a:extLst>
          </p:cNvPr>
          <p:cNvSpPr>
            <a:spLocks noGrp="1"/>
          </p:cNvSpPr>
          <p:nvPr>
            <p:ph type="ctrTitle"/>
          </p:nvPr>
        </p:nvSpPr>
        <p:spPr/>
        <p:txBody>
          <a:bodyPr/>
          <a:lstStyle/>
          <a:p>
            <a:r>
              <a:rPr lang="en-US" dirty="0"/>
              <a:t>Technology in Restaurants</a:t>
            </a:r>
          </a:p>
        </p:txBody>
      </p:sp>
      <p:sp>
        <p:nvSpPr>
          <p:cNvPr id="3" name="Subtitle 2">
            <a:extLst>
              <a:ext uri="{FF2B5EF4-FFF2-40B4-BE49-F238E27FC236}">
                <a16:creationId xmlns:a16="http://schemas.microsoft.com/office/drawing/2014/main" id="{78280487-65C8-1D49-90A3-A1FC4DACE009}"/>
              </a:ext>
            </a:extLst>
          </p:cNvPr>
          <p:cNvSpPr>
            <a:spLocks noGrp="1"/>
          </p:cNvSpPr>
          <p:nvPr>
            <p:ph type="subTitle" idx="1"/>
          </p:nvPr>
        </p:nvSpPr>
        <p:spPr/>
        <p:txBody>
          <a:bodyPr/>
          <a:lstStyle/>
          <a:p>
            <a:r>
              <a:rPr lang="en-US" dirty="0"/>
              <a:t>Luke Jung</a:t>
            </a:r>
          </a:p>
        </p:txBody>
      </p:sp>
    </p:spTree>
    <p:extLst>
      <p:ext uri="{BB962C8B-B14F-4D97-AF65-F5344CB8AC3E}">
        <p14:creationId xmlns:p14="http://schemas.microsoft.com/office/powerpoint/2010/main" val="23912387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267EEE4-6354-4F1C-9484-951F0EB92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0"/>
            <a:ext cx="1218564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B0E3F718-7C16-D846-AB8B-7C3FC5AA33DD}"/>
              </a:ext>
            </a:extLst>
          </p:cNvPr>
          <p:cNvSpPr>
            <a:spLocks noGrp="1"/>
          </p:cNvSpPr>
          <p:nvPr>
            <p:ph type="title"/>
          </p:nvPr>
        </p:nvSpPr>
        <p:spPr>
          <a:xfrm>
            <a:off x="989768" y="609600"/>
            <a:ext cx="5498361" cy="1320800"/>
          </a:xfrm>
        </p:spPr>
        <p:txBody>
          <a:bodyPr anchor="ctr">
            <a:normAutofit/>
          </a:bodyPr>
          <a:lstStyle/>
          <a:p>
            <a:r>
              <a:rPr lang="en-US"/>
              <a:t>Face Recognition</a:t>
            </a:r>
            <a:endParaRPr lang="en-US" dirty="0"/>
          </a:p>
        </p:txBody>
      </p:sp>
      <p:sp>
        <p:nvSpPr>
          <p:cNvPr id="12" name="Isosceles Triangle 11">
            <a:extLst>
              <a:ext uri="{FF2B5EF4-FFF2-40B4-BE49-F238E27FC236}">
                <a16:creationId xmlns:a16="http://schemas.microsoft.com/office/drawing/2014/main" id="{0E5A83F9-E6B8-40BD-9C0D-9A6F156507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rgbClr val="396C73"/>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082F1481-1B98-1C48-A521-0D54FC46E425}"/>
              </a:ext>
            </a:extLst>
          </p:cNvPr>
          <p:cNvSpPr>
            <a:spLocks noGrp="1"/>
          </p:cNvSpPr>
          <p:nvPr>
            <p:ph idx="1"/>
          </p:nvPr>
        </p:nvSpPr>
        <p:spPr>
          <a:xfrm>
            <a:off x="989770" y="2160589"/>
            <a:ext cx="5549732" cy="3880773"/>
          </a:xfrm>
        </p:spPr>
        <p:txBody>
          <a:bodyPr>
            <a:normAutofit/>
          </a:bodyPr>
          <a:lstStyle/>
          <a:p>
            <a:r>
              <a:rPr lang="en-US"/>
              <a:t>A restaurant called Cali Burger has also implemented facial recognition to recognize loyal customers and pull up their past transactions to reduce transaction times.</a:t>
            </a:r>
          </a:p>
          <a:p>
            <a:r>
              <a:rPr lang="en-US"/>
              <a:t>The end-goal of face recognition is to hopefully implement credit cards to process transactions even quicker.</a:t>
            </a:r>
          </a:p>
          <a:p>
            <a:r>
              <a:rPr lang="en-US"/>
              <a:t>While Cali Burger is one of the first restaurants to utilize this technology, it might also be one of the first for a while since it is very uncommon.</a:t>
            </a:r>
            <a:endParaRPr lang="en-US" dirty="0"/>
          </a:p>
        </p:txBody>
      </p:sp>
      <p:pic>
        <p:nvPicPr>
          <p:cNvPr id="5" name="Picture 4">
            <a:extLst>
              <a:ext uri="{FF2B5EF4-FFF2-40B4-BE49-F238E27FC236}">
                <a16:creationId xmlns:a16="http://schemas.microsoft.com/office/drawing/2014/main" id="{C3EDABA1-2ED8-3C45-B12F-863C155DB17B}"/>
              </a:ext>
            </a:extLst>
          </p:cNvPr>
          <p:cNvPicPr>
            <a:picLocks noChangeAspect="1"/>
          </p:cNvPicPr>
          <p:nvPr/>
        </p:nvPicPr>
        <p:blipFill rotWithShape="1">
          <a:blip r:embed="rId2"/>
          <a:srcRect t="11750" r="-3" b="14205"/>
          <a:stretch/>
        </p:blipFill>
        <p:spPr>
          <a:xfrm>
            <a:off x="7531482" y="10"/>
            <a:ext cx="4657341" cy="3448414"/>
          </a:xfrm>
          <a:prstGeom prst="rect">
            <a:avLst/>
          </a:prstGeom>
        </p:spPr>
      </p:pic>
      <p:pic>
        <p:nvPicPr>
          <p:cNvPr id="4" name="Picture 3">
            <a:extLst>
              <a:ext uri="{FF2B5EF4-FFF2-40B4-BE49-F238E27FC236}">
                <a16:creationId xmlns:a16="http://schemas.microsoft.com/office/drawing/2014/main" id="{A4EB5A05-6488-0142-BBDC-E8D20A00636C}"/>
              </a:ext>
            </a:extLst>
          </p:cNvPr>
          <p:cNvPicPr>
            <a:picLocks noChangeAspect="1"/>
          </p:cNvPicPr>
          <p:nvPr/>
        </p:nvPicPr>
        <p:blipFill rotWithShape="1">
          <a:blip r:embed="rId3"/>
          <a:srcRect t="1489" r="-3" b="7048"/>
          <a:stretch/>
        </p:blipFill>
        <p:spPr>
          <a:xfrm>
            <a:off x="7528308" y="3437472"/>
            <a:ext cx="4657341" cy="3428996"/>
          </a:xfrm>
          <a:prstGeom prst="rect">
            <a:avLst/>
          </a:prstGeom>
        </p:spPr>
      </p:pic>
    </p:spTree>
    <p:extLst>
      <p:ext uri="{BB962C8B-B14F-4D97-AF65-F5344CB8AC3E}">
        <p14:creationId xmlns:p14="http://schemas.microsoft.com/office/powerpoint/2010/main" val="36855739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D94A7024-D948-494D-8920-BBA2DA07D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descr="https://cdn.vox-cdn.com/thumbor/4xhhpd09Z72FeqpcBuJbTysu9ts=/0x0:960x480/1200x800/filters:focal(404x164:556x316)/cdn.vox-cdn.com/uploads/chorus_image/image/61082403/11425160_1095262937157010_2196118173651574716_n.0.png">
            <a:extLst>
              <a:ext uri="{FF2B5EF4-FFF2-40B4-BE49-F238E27FC236}">
                <a16:creationId xmlns:a16="http://schemas.microsoft.com/office/drawing/2014/main" id="{03869653-EEB2-6A4F-B8E2-0BE882644DE9}"/>
              </a:ext>
            </a:extLst>
          </p:cNvPr>
          <p:cNvPicPr>
            <a:picLocks noChangeAspect="1" noChangeArrowheads="1"/>
          </p:cNvPicPr>
          <p:nvPr/>
        </p:nvPicPr>
        <p:blipFill rotWithShape="1">
          <a:blip r:embed="rId2">
            <a:duotone>
              <a:prstClr val="black"/>
              <a:schemeClr val="tx2">
                <a:tint val="45000"/>
                <a:satMod val="400000"/>
              </a:schemeClr>
            </a:duotone>
            <a:alphaModFix amt="40000"/>
            <a:extLst>
              <a:ext uri="{28A0092B-C50C-407E-A947-70E740481C1C}">
                <a14:useLocalDpi xmlns:a14="http://schemas.microsoft.com/office/drawing/2010/main" val="0"/>
              </a:ext>
            </a:extLst>
          </a:blip>
          <a:srcRect t="2205" b="1352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9BD441-AB81-324E-A3D5-41994AA46782}"/>
              </a:ext>
            </a:extLst>
          </p:cNvPr>
          <p:cNvSpPr>
            <a:spLocks noGrp="1"/>
          </p:cNvSpPr>
          <p:nvPr>
            <p:ph type="title"/>
          </p:nvPr>
        </p:nvSpPr>
        <p:spPr>
          <a:xfrm>
            <a:off x="677334" y="609600"/>
            <a:ext cx="8596668" cy="1320800"/>
          </a:xfrm>
        </p:spPr>
        <p:txBody>
          <a:bodyPr>
            <a:normAutofit/>
          </a:bodyPr>
          <a:lstStyle/>
          <a:p>
            <a:r>
              <a:rPr lang="en-US" dirty="0"/>
              <a:t>Possible Concerns</a:t>
            </a:r>
          </a:p>
        </p:txBody>
      </p:sp>
      <p:sp>
        <p:nvSpPr>
          <p:cNvPr id="3" name="Content Placeholder 2">
            <a:extLst>
              <a:ext uri="{FF2B5EF4-FFF2-40B4-BE49-F238E27FC236}">
                <a16:creationId xmlns:a16="http://schemas.microsoft.com/office/drawing/2014/main" id="{D931718A-0FB2-1545-8C77-EA7FEC522629}"/>
              </a:ext>
            </a:extLst>
          </p:cNvPr>
          <p:cNvSpPr>
            <a:spLocks noGrp="1"/>
          </p:cNvSpPr>
          <p:nvPr>
            <p:ph idx="1"/>
          </p:nvPr>
        </p:nvSpPr>
        <p:spPr>
          <a:xfrm>
            <a:off x="677334" y="2160589"/>
            <a:ext cx="8596668" cy="3880773"/>
          </a:xfrm>
        </p:spPr>
        <p:txBody>
          <a:bodyPr>
            <a:normAutofit/>
          </a:bodyPr>
          <a:lstStyle/>
          <a:p>
            <a:r>
              <a:rPr lang="en-US">
                <a:solidFill>
                  <a:srgbClr val="FFFFFF"/>
                </a:solidFill>
              </a:rPr>
              <a:t>While the technology has grown and has made so many more things efficient there also exists the idea that these innovations take away from the hospitality aspect of restaurants.  </a:t>
            </a:r>
          </a:p>
          <a:p>
            <a:pPr lvl="1"/>
            <a:r>
              <a:rPr lang="en-US">
                <a:solidFill>
                  <a:srgbClr val="FFFFFF"/>
                </a:solidFill>
              </a:rPr>
              <a:t>People want to have servers that treat them well and demonstrate warmth, kindness, and hospitality.</a:t>
            </a:r>
          </a:p>
          <a:p>
            <a:r>
              <a:rPr lang="en-US">
                <a:solidFill>
                  <a:srgbClr val="FFFFFF"/>
                </a:solidFill>
              </a:rPr>
              <a:t>Cashless payments discriminates against PoC since many of them don’t have the means to have a debit/credit card to pay for things.</a:t>
            </a:r>
          </a:p>
          <a:p>
            <a:r>
              <a:rPr lang="en-US">
                <a:solidFill>
                  <a:srgbClr val="FFFFFF"/>
                </a:solidFill>
              </a:rPr>
              <a:t>The inability to use cash and keep anonymity worries others from having to give too much of their personal information.</a:t>
            </a:r>
          </a:p>
        </p:txBody>
      </p:sp>
    </p:spTree>
    <p:extLst>
      <p:ext uri="{BB962C8B-B14F-4D97-AF65-F5344CB8AC3E}">
        <p14:creationId xmlns:p14="http://schemas.microsoft.com/office/powerpoint/2010/main" val="3948939388"/>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ED9250F-7FB3-4A40-8634-6A6021D5D1E8}"/>
              </a:ext>
            </a:extLst>
          </p:cNvPr>
          <p:cNvPicPr>
            <a:picLocks noChangeAspect="1"/>
          </p:cNvPicPr>
          <p:nvPr/>
        </p:nvPicPr>
        <p:blipFill rotWithShape="1">
          <a:blip r:embed="rId2"/>
          <a:srcRect l="16342" r="18680"/>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908E3D1F-A93A-E848-B486-38161C4D606E}"/>
              </a:ext>
            </a:extLst>
          </p:cNvPr>
          <p:cNvSpPr>
            <a:spLocks noGrp="1"/>
          </p:cNvSpPr>
          <p:nvPr>
            <p:ph type="title"/>
          </p:nvPr>
        </p:nvSpPr>
        <p:spPr>
          <a:xfrm>
            <a:off x="677333" y="609600"/>
            <a:ext cx="3851123" cy="1320800"/>
          </a:xfrm>
        </p:spPr>
        <p:txBody>
          <a:bodyPr>
            <a:normAutofit/>
          </a:bodyPr>
          <a:lstStyle/>
          <a:p>
            <a:r>
              <a:rPr lang="en-US" dirty="0"/>
              <a:t>Final Thoughts and Future Hopes</a:t>
            </a:r>
          </a:p>
        </p:txBody>
      </p:sp>
      <p:sp>
        <p:nvSpPr>
          <p:cNvPr id="3" name="Content Placeholder 2">
            <a:extLst>
              <a:ext uri="{FF2B5EF4-FFF2-40B4-BE49-F238E27FC236}">
                <a16:creationId xmlns:a16="http://schemas.microsoft.com/office/drawing/2014/main" id="{332D43B2-F807-C347-A711-A14C19EBA816}"/>
              </a:ext>
            </a:extLst>
          </p:cNvPr>
          <p:cNvSpPr>
            <a:spLocks noGrp="1"/>
          </p:cNvSpPr>
          <p:nvPr>
            <p:ph idx="1"/>
          </p:nvPr>
        </p:nvSpPr>
        <p:spPr>
          <a:xfrm>
            <a:off x="677334" y="2160589"/>
            <a:ext cx="3851122" cy="3880773"/>
          </a:xfrm>
        </p:spPr>
        <p:txBody>
          <a:bodyPr>
            <a:normAutofit/>
          </a:bodyPr>
          <a:lstStyle/>
          <a:p>
            <a:pPr>
              <a:lnSpc>
                <a:spcPct val="90000"/>
              </a:lnSpc>
            </a:pPr>
            <a:r>
              <a:rPr lang="en-US" sz="1500"/>
              <a:t>While some of the concerns of the new technology may be valid, the technology ultimately helps both customers and business owners more.</a:t>
            </a:r>
          </a:p>
          <a:p>
            <a:pPr>
              <a:lnSpc>
                <a:spcPct val="90000"/>
              </a:lnSpc>
            </a:pPr>
            <a:r>
              <a:rPr lang="en-US" sz="1500"/>
              <a:t>With new technology, we can increase revenue, decrease time, and overall make the whole dining experience better.</a:t>
            </a:r>
          </a:p>
          <a:p>
            <a:pPr>
              <a:lnSpc>
                <a:spcPct val="90000"/>
              </a:lnSpc>
            </a:pPr>
            <a:r>
              <a:rPr lang="en-US" sz="1500"/>
              <a:t>Due to this the realm of technology in restaurants continues to have so much more room to grow.</a:t>
            </a:r>
          </a:p>
          <a:p>
            <a:pPr>
              <a:lnSpc>
                <a:spcPct val="90000"/>
              </a:lnSpc>
            </a:pPr>
            <a:r>
              <a:rPr lang="en-US" sz="1500"/>
              <a:t>Some future hopes include having a bigger and more widespread implementation of these different services to make technology not a luxury, but a staple in restaurant life.</a:t>
            </a:r>
          </a:p>
        </p:txBody>
      </p:sp>
      <p:cxnSp>
        <p:nvCxnSpPr>
          <p:cNvPr id="9" name="Straight Connector 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41034566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E8D52-C15C-C243-9A4B-017ACA4D1C24}"/>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AC3EEF0C-EA9F-9446-8952-43209B730AFF}"/>
              </a:ext>
            </a:extLst>
          </p:cNvPr>
          <p:cNvSpPr>
            <a:spLocks noGrp="1"/>
          </p:cNvSpPr>
          <p:nvPr>
            <p:ph idx="1"/>
          </p:nvPr>
        </p:nvSpPr>
        <p:spPr>
          <a:xfrm>
            <a:off x="383419" y="1703389"/>
            <a:ext cx="11362266" cy="4566782"/>
          </a:xfrm>
        </p:spPr>
        <p:txBody>
          <a:bodyPr>
            <a:normAutofit fontScale="85000" lnSpcReduction="10000"/>
          </a:bodyPr>
          <a:lstStyle/>
          <a:p>
            <a:pPr marL="0" indent="0">
              <a:buNone/>
            </a:pPr>
            <a:r>
              <a:rPr lang="en-US" dirty="0"/>
              <a:t>Bayern, Macy. </a:t>
            </a:r>
            <a:r>
              <a:rPr lang="en-US" u="sng" dirty="0">
                <a:hlinkClick r:id="rId2"/>
              </a:rPr>
              <a:t>“How Tech Has Revolutionized Restaurant Hospitality.”</a:t>
            </a:r>
            <a:r>
              <a:rPr lang="en-US" dirty="0"/>
              <a:t> </a:t>
            </a:r>
            <a:r>
              <a:rPr lang="en-US" i="1" dirty="0"/>
              <a:t>TechRepublic</a:t>
            </a:r>
            <a:r>
              <a:rPr lang="en-US" dirty="0"/>
              <a:t>, 4 Dec. 2018, </a:t>
            </a:r>
            <a:r>
              <a:rPr lang="en-US" dirty="0" err="1"/>
              <a:t>www.techrepublic.com</a:t>
            </a:r>
            <a:r>
              <a:rPr lang="en-US" dirty="0"/>
              <a:t>/article/how-tech-has-revolutionized-restaurant-hospitality/.</a:t>
            </a:r>
          </a:p>
          <a:p>
            <a:pPr marL="0" indent="0">
              <a:buNone/>
            </a:pPr>
            <a:r>
              <a:rPr lang="en-US" dirty="0"/>
              <a:t>Creamer, Dorothy. “</a:t>
            </a:r>
            <a:r>
              <a:rPr lang="en-US" u="sng" dirty="0">
                <a:hlinkClick r:id="rId3"/>
              </a:rPr>
              <a:t>Restaurant of the Future</a:t>
            </a:r>
            <a:r>
              <a:rPr lang="en-US" dirty="0"/>
              <a:t>.” </a:t>
            </a:r>
            <a:r>
              <a:rPr lang="en-US" i="1" dirty="0"/>
              <a:t>Hospitality Technology</a:t>
            </a:r>
            <a:r>
              <a:rPr lang="en-US" dirty="0"/>
              <a:t>, 9 Aug. 2016, </a:t>
            </a:r>
            <a:r>
              <a:rPr lang="en-US" dirty="0" err="1"/>
              <a:t>hospitalitytech.com</a:t>
            </a:r>
            <a:r>
              <a:rPr lang="en-US" dirty="0"/>
              <a:t>/restaurant-future.</a:t>
            </a:r>
          </a:p>
          <a:p>
            <a:pPr marL="0" indent="0">
              <a:buNone/>
            </a:pPr>
            <a:r>
              <a:rPr lang="en-US" dirty="0"/>
              <a:t>Hawkins, Andrew J. “</a:t>
            </a:r>
            <a:r>
              <a:rPr lang="en-US" u="sng" dirty="0">
                <a:hlinkClick r:id="rId4"/>
              </a:rPr>
              <a:t>Ford's ‘Self-Driving’ Vans Are Now Delivering Food in Miami</a:t>
            </a:r>
            <a:r>
              <a:rPr lang="en-US" dirty="0"/>
              <a:t>.” </a:t>
            </a:r>
            <a:r>
              <a:rPr lang="en-US" i="1" dirty="0"/>
              <a:t>The Verge</a:t>
            </a:r>
            <a:r>
              <a:rPr lang="en-US" dirty="0"/>
              <a:t>, The Verge, 11 June 2018, </a:t>
            </a:r>
            <a:r>
              <a:rPr lang="en-US" dirty="0" err="1"/>
              <a:t>www.theverge.com</a:t>
            </a:r>
            <a:r>
              <a:rPr lang="en-US" dirty="0"/>
              <a:t>/2018/6/11/17448702/ford-self-driving-car-food-delivery-</a:t>
            </a:r>
            <a:r>
              <a:rPr lang="en-US" dirty="0" err="1"/>
              <a:t>miami</a:t>
            </a:r>
            <a:r>
              <a:rPr lang="en-US" dirty="0"/>
              <a:t>-</a:t>
            </a:r>
            <a:r>
              <a:rPr lang="en-US" dirty="0" err="1"/>
              <a:t>postmates</a:t>
            </a:r>
            <a:r>
              <a:rPr lang="en-US" dirty="0"/>
              <a:t>.</a:t>
            </a:r>
          </a:p>
          <a:p>
            <a:pPr marL="0" indent="0">
              <a:buNone/>
            </a:pPr>
            <a:r>
              <a:rPr lang="en-US" dirty="0"/>
              <a:t>Johne, </a:t>
            </a:r>
            <a:r>
              <a:rPr lang="en-US" dirty="0" err="1"/>
              <a:t>Marjo</a:t>
            </a:r>
            <a:r>
              <a:rPr lang="en-US" dirty="0"/>
              <a:t>. “</a:t>
            </a:r>
            <a:r>
              <a:rPr lang="en-US" u="sng" dirty="0">
                <a:hlinkClick r:id="rId5"/>
              </a:rPr>
              <a:t>Technology, Slow to the Restaurant Scene, Is Now on the Menu.”</a:t>
            </a:r>
            <a:r>
              <a:rPr lang="en-US" dirty="0"/>
              <a:t> </a:t>
            </a:r>
            <a:r>
              <a:rPr lang="en-US" i="1" dirty="0"/>
              <a:t>The Globe and Mail</a:t>
            </a:r>
            <a:r>
              <a:rPr lang="en-US" dirty="0"/>
              <a:t>, The Globe and Mail, 2 Nov. 2018, </a:t>
            </a:r>
            <a:r>
              <a:rPr lang="en-US" dirty="0" err="1"/>
              <a:t>www.theglobeandmail.com</a:t>
            </a:r>
            <a:r>
              <a:rPr lang="en-US" dirty="0"/>
              <a:t>/business/article-technology-slow-to-the-restaurant-scene-is-now-on-the-menu/.</a:t>
            </a:r>
          </a:p>
          <a:p>
            <a:pPr marL="0" indent="0">
              <a:buNone/>
            </a:pPr>
            <a:r>
              <a:rPr lang="en-US" dirty="0"/>
              <a:t>Keane, Niall. </a:t>
            </a:r>
            <a:r>
              <a:rPr lang="en-US" u="sng" dirty="0">
                <a:hlinkClick r:id="rId6"/>
              </a:rPr>
              <a:t>“7 Technologies Transforming the Restaurant Industry.”</a:t>
            </a:r>
            <a:r>
              <a:rPr lang="en-US" dirty="0"/>
              <a:t> </a:t>
            </a:r>
            <a:r>
              <a:rPr lang="en-US" i="1" dirty="0" err="1"/>
              <a:t>Www.fastcasual.com</a:t>
            </a:r>
            <a:r>
              <a:rPr lang="en-US" dirty="0"/>
              <a:t>, 9 Jan. 2018, </a:t>
            </a:r>
            <a:r>
              <a:rPr lang="en-US" dirty="0" err="1"/>
              <a:t>www.fastcasual.com</a:t>
            </a:r>
            <a:r>
              <a:rPr lang="en-US" dirty="0"/>
              <a:t>/articles/7-technologies-transforming-the-restaurant-industry/.</a:t>
            </a:r>
          </a:p>
          <a:p>
            <a:pPr marL="0" indent="0">
              <a:buNone/>
            </a:pPr>
            <a:r>
              <a:rPr lang="en-US" dirty="0" err="1"/>
              <a:t>Sietsema</a:t>
            </a:r>
            <a:r>
              <a:rPr lang="en-US" dirty="0"/>
              <a:t>, Robert. </a:t>
            </a:r>
            <a:r>
              <a:rPr lang="en-US" u="sng" dirty="0">
                <a:hlinkClick r:id="rId7"/>
              </a:rPr>
              <a:t>“Opinion: Square Is the Most Annoying Thing to Happen to NYC Dining in Years.”</a:t>
            </a:r>
            <a:r>
              <a:rPr lang="en-US" dirty="0"/>
              <a:t> </a:t>
            </a:r>
            <a:r>
              <a:rPr lang="en-US" i="1" dirty="0"/>
              <a:t>Eater NY</a:t>
            </a:r>
            <a:r>
              <a:rPr lang="en-US" dirty="0"/>
              <a:t>, Eater NY, 30 Aug. 2018, </a:t>
            </a:r>
            <a:r>
              <a:rPr lang="en-US" dirty="0" err="1"/>
              <a:t>ny.eater.com</a:t>
            </a:r>
            <a:r>
              <a:rPr lang="en-US" dirty="0"/>
              <a:t>/2018/8/30/17764042/square-rant-</a:t>
            </a:r>
            <a:r>
              <a:rPr lang="en-US" dirty="0" err="1"/>
              <a:t>robert</a:t>
            </a:r>
            <a:r>
              <a:rPr lang="en-US" dirty="0"/>
              <a:t>-</a:t>
            </a:r>
            <a:r>
              <a:rPr lang="en-US" dirty="0" err="1"/>
              <a:t>sietsema</a:t>
            </a:r>
            <a:r>
              <a:rPr lang="en-US" dirty="0"/>
              <a:t>.</a:t>
            </a:r>
          </a:p>
          <a:p>
            <a:pPr marL="0" indent="0">
              <a:buNone/>
            </a:pPr>
            <a:r>
              <a:rPr lang="en-US" dirty="0"/>
              <a:t>Wirth, Sara Rush</a:t>
            </a:r>
            <a:r>
              <a:rPr lang="en-US" u="sng" dirty="0">
                <a:hlinkClick r:id="rId8"/>
              </a:rPr>
              <a:t>. “7 Predictions for What Lies Ahead for Tech in Restaurants.”</a:t>
            </a:r>
            <a:r>
              <a:rPr lang="en-US" dirty="0"/>
              <a:t> </a:t>
            </a:r>
            <a:r>
              <a:rPr lang="en-US" i="1" dirty="0"/>
              <a:t>Restaurant Business</a:t>
            </a:r>
            <a:r>
              <a:rPr lang="en-US" dirty="0"/>
              <a:t>, Restaurant Business, 1 Jan. 2018, </a:t>
            </a:r>
            <a:r>
              <a:rPr lang="en-US" dirty="0" err="1"/>
              <a:t>www.restaurantbusinessonline.com</a:t>
            </a:r>
            <a:r>
              <a:rPr lang="en-US" dirty="0"/>
              <a:t>/technology/7-predictions-what-lies-ahead-tech-restaurants#page=1.</a:t>
            </a:r>
          </a:p>
          <a:p>
            <a:pPr marL="0" indent="0">
              <a:buNone/>
            </a:pPr>
            <a:r>
              <a:rPr lang="en-US" dirty="0"/>
              <a:t>Wirth, Sara Rush. </a:t>
            </a:r>
            <a:r>
              <a:rPr lang="en-US" u="sng" dirty="0">
                <a:hlinkClick r:id="rId9"/>
              </a:rPr>
              <a:t>“Burger Chain Tests Facial Recognition for Ordering and Loyalty.”</a:t>
            </a:r>
            <a:r>
              <a:rPr lang="en-US" dirty="0"/>
              <a:t> </a:t>
            </a:r>
            <a:r>
              <a:rPr lang="en-US" i="1" dirty="0"/>
              <a:t>Restaurant Business</a:t>
            </a:r>
            <a:r>
              <a:rPr lang="en-US" dirty="0"/>
              <a:t>, Restaurant Business, 20 Dec. 2017, </a:t>
            </a:r>
            <a:r>
              <a:rPr lang="en-US" dirty="0" err="1"/>
              <a:t>www.restaurantbusinessonline.com</a:t>
            </a:r>
            <a:r>
              <a:rPr lang="en-US" dirty="0"/>
              <a:t>/technology/burger-chain-tests-facial-recognition-ordering-loyalty.</a:t>
            </a:r>
          </a:p>
          <a:p>
            <a:endParaRPr lang="en-US" dirty="0"/>
          </a:p>
        </p:txBody>
      </p:sp>
    </p:spTree>
    <p:extLst>
      <p:ext uri="{BB962C8B-B14F-4D97-AF65-F5344CB8AC3E}">
        <p14:creationId xmlns:p14="http://schemas.microsoft.com/office/powerpoint/2010/main" val="2777516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B87D6-658C-CC43-B1BF-41726F4AC480}"/>
              </a:ext>
            </a:extLst>
          </p:cNvPr>
          <p:cNvSpPr>
            <a:spLocks noGrp="1"/>
          </p:cNvSpPr>
          <p:nvPr>
            <p:ph type="title"/>
          </p:nvPr>
        </p:nvSpPr>
        <p:spPr/>
        <p:txBody>
          <a:bodyPr/>
          <a:lstStyle/>
          <a:p>
            <a:r>
              <a:rPr lang="en-US" dirty="0"/>
              <a:t>Current Status of Tech in Restaurants</a:t>
            </a:r>
          </a:p>
        </p:txBody>
      </p:sp>
      <p:sp>
        <p:nvSpPr>
          <p:cNvPr id="3" name="Content Placeholder 2">
            <a:extLst>
              <a:ext uri="{FF2B5EF4-FFF2-40B4-BE49-F238E27FC236}">
                <a16:creationId xmlns:a16="http://schemas.microsoft.com/office/drawing/2014/main" id="{430B9097-10C9-1149-87FC-B90F5E46167D}"/>
              </a:ext>
            </a:extLst>
          </p:cNvPr>
          <p:cNvSpPr>
            <a:spLocks noGrp="1"/>
          </p:cNvSpPr>
          <p:nvPr>
            <p:ph idx="1"/>
          </p:nvPr>
        </p:nvSpPr>
        <p:spPr/>
        <p:txBody>
          <a:bodyPr/>
          <a:lstStyle/>
          <a:p>
            <a:r>
              <a:rPr lang="en-US" dirty="0"/>
              <a:t>There’s a big vacuum for tech in the Restaurant Scene</a:t>
            </a:r>
          </a:p>
          <a:p>
            <a:pPr lvl="1"/>
            <a:r>
              <a:rPr lang="en-US" dirty="0"/>
              <a:t>Traditional Methods of typical restaurant tasks are inefficient</a:t>
            </a:r>
          </a:p>
          <a:p>
            <a:pPr lvl="2"/>
            <a:r>
              <a:rPr lang="en-US" dirty="0"/>
              <a:t>Checking Temp Logs</a:t>
            </a:r>
          </a:p>
          <a:p>
            <a:pPr lvl="2"/>
            <a:r>
              <a:rPr lang="en-US" dirty="0"/>
              <a:t>Writing out bills</a:t>
            </a:r>
          </a:p>
          <a:p>
            <a:pPr lvl="2"/>
            <a:r>
              <a:rPr lang="en-US" dirty="0"/>
              <a:t>Losing orders</a:t>
            </a:r>
          </a:p>
          <a:p>
            <a:r>
              <a:rPr lang="en-US" dirty="0"/>
              <a:t>On-Demand Delivery continues to be a big market</a:t>
            </a:r>
          </a:p>
          <a:p>
            <a:r>
              <a:rPr lang="en-US" dirty="0"/>
              <a:t>Traditional Cash Registers still need better implementation</a:t>
            </a:r>
          </a:p>
          <a:p>
            <a:r>
              <a:rPr lang="en-US" dirty="0"/>
              <a:t>“Because of the fragmented nature of the industry and the very thin profit margins of most restaurants, the sector hasn’t evolved from a technology-innovation standpoint as quickly as other industries.” (The Globe)</a:t>
            </a:r>
          </a:p>
        </p:txBody>
      </p:sp>
    </p:spTree>
    <p:extLst>
      <p:ext uri="{BB962C8B-B14F-4D97-AF65-F5344CB8AC3E}">
        <p14:creationId xmlns:p14="http://schemas.microsoft.com/office/powerpoint/2010/main" val="34152150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BE9D4C4-9FA3-4885-A769-301639CC7A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pic>
        <p:nvPicPr>
          <p:cNvPr id="5" name="Picture 4">
            <a:extLst>
              <a:ext uri="{FF2B5EF4-FFF2-40B4-BE49-F238E27FC236}">
                <a16:creationId xmlns:a16="http://schemas.microsoft.com/office/drawing/2014/main" id="{2A9DA535-01DB-C94C-B134-EAD6AAF1C7A0}"/>
              </a:ext>
            </a:extLst>
          </p:cNvPr>
          <p:cNvPicPr>
            <a:picLocks noChangeAspect="1"/>
          </p:cNvPicPr>
          <p:nvPr/>
        </p:nvPicPr>
        <p:blipFill rotWithShape="1">
          <a:blip r:embed="rId2"/>
          <a:srcRect l="1664" r="29388" b="-2"/>
          <a:stretch/>
        </p:blipFill>
        <p:spPr>
          <a:xfrm>
            <a:off x="4296867" y="5"/>
            <a:ext cx="4831627" cy="4520011"/>
          </a:xfrm>
          <a:custGeom>
            <a:avLst/>
            <a:gdLst>
              <a:gd name="connsiteX0" fmla="*/ 0 w 4831627"/>
              <a:gd name="connsiteY0" fmla="*/ 0 h 4520011"/>
              <a:gd name="connsiteX1" fmla="*/ 4831627 w 4831627"/>
              <a:gd name="connsiteY1" fmla="*/ 0 h 4520011"/>
              <a:gd name="connsiteX2" fmla="*/ 1416677 w 4831627"/>
              <a:gd name="connsiteY2" fmla="*/ 4520011 h 4520011"/>
            </a:gdLst>
            <a:ahLst/>
            <a:cxnLst>
              <a:cxn ang="0">
                <a:pos x="connsiteX0" y="connsiteY0"/>
              </a:cxn>
              <a:cxn ang="0">
                <a:pos x="connsiteX1" y="connsiteY1"/>
              </a:cxn>
              <a:cxn ang="0">
                <a:pos x="connsiteX2" y="connsiteY2"/>
              </a:cxn>
            </a:cxnLst>
            <a:rect l="l" t="t" r="r" b="b"/>
            <a:pathLst>
              <a:path w="4831627" h="4520011">
                <a:moveTo>
                  <a:pt x="0" y="0"/>
                </a:moveTo>
                <a:lnTo>
                  <a:pt x="4831627" y="0"/>
                </a:lnTo>
                <a:lnTo>
                  <a:pt x="1416677" y="4520011"/>
                </a:lnTo>
                <a:close/>
              </a:path>
            </a:pathLst>
          </a:custGeom>
        </p:spPr>
      </p:pic>
      <p:pic>
        <p:nvPicPr>
          <p:cNvPr id="4" name="Picture 3">
            <a:extLst>
              <a:ext uri="{FF2B5EF4-FFF2-40B4-BE49-F238E27FC236}">
                <a16:creationId xmlns:a16="http://schemas.microsoft.com/office/drawing/2014/main" id="{5EED2A3C-1627-B24C-946A-BFDD0F07BB54}"/>
              </a:ext>
            </a:extLst>
          </p:cNvPr>
          <p:cNvPicPr>
            <a:picLocks noChangeAspect="1"/>
          </p:cNvPicPr>
          <p:nvPr/>
        </p:nvPicPr>
        <p:blipFill rotWithShape="1">
          <a:blip r:embed="rId3"/>
          <a:srcRect r="20777" b="-2"/>
          <a:stretch/>
        </p:blipFill>
        <p:spPr>
          <a:xfrm>
            <a:off x="4041994" y="-4"/>
            <a:ext cx="8139373" cy="6858000"/>
          </a:xfrm>
          <a:custGeom>
            <a:avLst/>
            <a:gdLst>
              <a:gd name="connsiteX0" fmla="*/ 5181344 w 8139373"/>
              <a:gd name="connsiteY0" fmla="*/ 0 h 6858000"/>
              <a:gd name="connsiteX1" fmla="*/ 8139373 w 8139373"/>
              <a:gd name="connsiteY1" fmla="*/ 0 h 6858000"/>
              <a:gd name="connsiteX2" fmla="*/ 8139373 w 8139373"/>
              <a:gd name="connsiteY2" fmla="*/ 6858000 h 6858000"/>
              <a:gd name="connsiteX3" fmla="*/ 0 w 813937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139373" h="6858000">
                <a:moveTo>
                  <a:pt x="5181344" y="0"/>
                </a:moveTo>
                <a:lnTo>
                  <a:pt x="8139373" y="0"/>
                </a:lnTo>
                <a:lnTo>
                  <a:pt x="8139373" y="6858000"/>
                </a:lnTo>
                <a:lnTo>
                  <a:pt x="0" y="6858000"/>
                </a:lnTo>
                <a:close/>
              </a:path>
            </a:pathLst>
          </a:custGeom>
        </p:spPr>
      </p:pic>
      <p:sp>
        <p:nvSpPr>
          <p:cNvPr id="2" name="Title 1">
            <a:extLst>
              <a:ext uri="{FF2B5EF4-FFF2-40B4-BE49-F238E27FC236}">
                <a16:creationId xmlns:a16="http://schemas.microsoft.com/office/drawing/2014/main" id="{A5B274CB-2BAC-5D4B-8ED4-60FDD4863B8A}"/>
              </a:ext>
            </a:extLst>
          </p:cNvPr>
          <p:cNvSpPr>
            <a:spLocks noGrp="1"/>
          </p:cNvSpPr>
          <p:nvPr>
            <p:ph type="title"/>
          </p:nvPr>
        </p:nvSpPr>
        <p:spPr>
          <a:xfrm>
            <a:off x="677334" y="1176489"/>
            <a:ext cx="3749061" cy="1508469"/>
          </a:xfrm>
        </p:spPr>
        <p:txBody>
          <a:bodyPr anchor="ctr">
            <a:normAutofit/>
          </a:bodyPr>
          <a:lstStyle/>
          <a:p>
            <a:pPr>
              <a:lnSpc>
                <a:spcPct val="90000"/>
              </a:lnSpc>
            </a:pPr>
            <a:r>
              <a:rPr lang="en-US" sz="2200"/>
              <a:t>Solutions to Inefficiencies in Restaurants</a:t>
            </a:r>
            <a:br>
              <a:rPr lang="en-US" sz="2200"/>
            </a:br>
            <a:r>
              <a:rPr lang="en-US" sz="2200"/>
              <a:t>Electronic Point of Sale (EPoS)</a:t>
            </a:r>
          </a:p>
        </p:txBody>
      </p:sp>
      <p:sp>
        <p:nvSpPr>
          <p:cNvPr id="17" name="Isosceles Triangle 16">
            <a:extLst>
              <a:ext uri="{FF2B5EF4-FFF2-40B4-BE49-F238E27FC236}">
                <a16:creationId xmlns:a16="http://schemas.microsoft.com/office/drawing/2014/main" id="{7EB6695E-BED5-4DA3-8C9B-AD301AEF47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435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940AA4F0-946C-1243-AB03-92DCFF90655E}"/>
              </a:ext>
            </a:extLst>
          </p:cNvPr>
          <p:cNvSpPr>
            <a:spLocks noGrp="1"/>
          </p:cNvSpPr>
          <p:nvPr>
            <p:ph idx="1"/>
          </p:nvPr>
        </p:nvSpPr>
        <p:spPr>
          <a:xfrm>
            <a:off x="677334" y="2795618"/>
            <a:ext cx="4049649" cy="3403704"/>
          </a:xfrm>
        </p:spPr>
        <p:txBody>
          <a:bodyPr>
            <a:normAutofit/>
          </a:bodyPr>
          <a:lstStyle/>
          <a:p>
            <a:pPr>
              <a:lnSpc>
                <a:spcPct val="90000"/>
              </a:lnSpc>
            </a:pPr>
            <a:r>
              <a:rPr lang="en-US" sz="1600" dirty="0"/>
              <a:t>One of the biggest innovations are </a:t>
            </a:r>
            <a:r>
              <a:rPr lang="en-US" sz="1600" dirty="0" err="1"/>
              <a:t>EPoS</a:t>
            </a:r>
            <a:r>
              <a:rPr lang="en-US" sz="1600" dirty="0"/>
              <a:t> systems, that have been expanding through many restaurants.</a:t>
            </a:r>
          </a:p>
          <a:p>
            <a:pPr lvl="1">
              <a:lnSpc>
                <a:spcPct val="90000"/>
              </a:lnSpc>
            </a:pPr>
            <a:r>
              <a:rPr lang="en-US" dirty="0"/>
              <a:t>Benefit of these Kiosks is that customers can order and pay all at one station, reducing need for workers and confusion.</a:t>
            </a:r>
          </a:p>
          <a:p>
            <a:pPr lvl="1">
              <a:lnSpc>
                <a:spcPct val="90000"/>
              </a:lnSpc>
            </a:pPr>
            <a:r>
              <a:rPr lang="en-US" dirty="0"/>
              <a:t>Like self checkout at grocery stores, a mostly more efficient process with less frustration</a:t>
            </a:r>
          </a:p>
          <a:p>
            <a:pPr>
              <a:lnSpc>
                <a:spcPct val="90000"/>
              </a:lnSpc>
            </a:pPr>
            <a:r>
              <a:rPr lang="en-US" sz="1600" dirty="0"/>
              <a:t>Technology giving ability to watch food being prepared through webcams and pay bills all at once.</a:t>
            </a:r>
          </a:p>
          <a:p>
            <a:pPr>
              <a:lnSpc>
                <a:spcPct val="90000"/>
              </a:lnSpc>
            </a:pPr>
            <a:endParaRPr lang="en-US" sz="1600" dirty="0"/>
          </a:p>
        </p:txBody>
      </p:sp>
    </p:spTree>
    <p:extLst>
      <p:ext uri="{BB962C8B-B14F-4D97-AF65-F5344CB8AC3E}">
        <p14:creationId xmlns:p14="http://schemas.microsoft.com/office/powerpoint/2010/main" val="41676614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0D8DA3B-1D3B-FE49-BFA3-065E1A3A721D}"/>
              </a:ext>
            </a:extLst>
          </p:cNvPr>
          <p:cNvPicPr>
            <a:picLocks noChangeAspect="1"/>
          </p:cNvPicPr>
          <p:nvPr/>
        </p:nvPicPr>
        <p:blipFill rotWithShape="1">
          <a:blip r:embed="rId2"/>
          <a:srcRect l="19201" r="20440" b="-1"/>
          <a:stretch/>
        </p:blipFill>
        <p:spPr>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99641A0C-2C26-D64F-B2FA-2F91FF619A3D}"/>
              </a:ext>
            </a:extLst>
          </p:cNvPr>
          <p:cNvSpPr>
            <a:spLocks noGrp="1"/>
          </p:cNvSpPr>
          <p:nvPr>
            <p:ph type="title"/>
          </p:nvPr>
        </p:nvSpPr>
        <p:spPr>
          <a:xfrm>
            <a:off x="677333" y="609600"/>
            <a:ext cx="3851123" cy="1320800"/>
          </a:xfrm>
        </p:spPr>
        <p:txBody>
          <a:bodyPr>
            <a:normAutofit/>
          </a:bodyPr>
          <a:lstStyle/>
          <a:p>
            <a:pPr>
              <a:lnSpc>
                <a:spcPct val="90000"/>
              </a:lnSpc>
            </a:pPr>
            <a:r>
              <a:rPr lang="en-US" sz="3100"/>
              <a:t>Touch Bistro: iPad POS for Restaurants</a:t>
            </a:r>
          </a:p>
        </p:txBody>
      </p:sp>
      <p:sp>
        <p:nvSpPr>
          <p:cNvPr id="3" name="Content Placeholder 2">
            <a:extLst>
              <a:ext uri="{FF2B5EF4-FFF2-40B4-BE49-F238E27FC236}">
                <a16:creationId xmlns:a16="http://schemas.microsoft.com/office/drawing/2014/main" id="{D0ECCB70-A027-0243-A3A3-560C4C3CDF78}"/>
              </a:ext>
            </a:extLst>
          </p:cNvPr>
          <p:cNvSpPr>
            <a:spLocks noGrp="1"/>
          </p:cNvSpPr>
          <p:nvPr>
            <p:ph idx="1"/>
          </p:nvPr>
        </p:nvSpPr>
        <p:spPr>
          <a:xfrm>
            <a:off x="677334" y="2160589"/>
            <a:ext cx="3851122" cy="3880773"/>
          </a:xfrm>
        </p:spPr>
        <p:txBody>
          <a:bodyPr>
            <a:normAutofit lnSpcReduction="10000"/>
          </a:bodyPr>
          <a:lstStyle/>
          <a:p>
            <a:pPr>
              <a:lnSpc>
                <a:spcPct val="90000"/>
              </a:lnSpc>
            </a:pPr>
            <a:r>
              <a:rPr lang="en-US" sz="1400"/>
              <a:t>A specific POS that’s been popularized is Touch Bistro which has pretty good analytics.</a:t>
            </a:r>
          </a:p>
          <a:p>
            <a:pPr lvl="1">
              <a:lnSpc>
                <a:spcPct val="90000"/>
              </a:lnSpc>
            </a:pPr>
            <a:r>
              <a:rPr lang="en-US" sz="1400"/>
              <a:t>Works where instead of having old fashioned orders on a paper, the iPad sends data directly to kitchen to get orders in.</a:t>
            </a:r>
          </a:p>
          <a:p>
            <a:pPr lvl="1">
              <a:lnSpc>
                <a:spcPct val="90000"/>
              </a:lnSpc>
            </a:pPr>
            <a:r>
              <a:rPr lang="en-US" sz="1400"/>
              <a:t>This supposedly reduces wait time by “seven minutes a table.” </a:t>
            </a:r>
          </a:p>
          <a:p>
            <a:pPr lvl="1">
              <a:lnSpc>
                <a:spcPct val="90000"/>
              </a:lnSpc>
            </a:pPr>
            <a:r>
              <a:rPr lang="en-US" sz="1400"/>
              <a:t>“Also ties 3</a:t>
            </a:r>
            <a:r>
              <a:rPr lang="en-US" sz="1400" baseline="30000"/>
              <a:t>rd</a:t>
            </a:r>
            <a:r>
              <a:rPr lang="en-US" sz="1400"/>
              <a:t> party apps for accounting, inventory control, staff scheduling and management, reservations and online ordering” (The Globe)</a:t>
            </a:r>
          </a:p>
          <a:p>
            <a:pPr>
              <a:lnSpc>
                <a:spcPct val="90000"/>
              </a:lnSpc>
            </a:pPr>
            <a:r>
              <a:rPr lang="en-US" sz="1400"/>
              <a:t>Technology like this helps to increase data analytics and makes a seamless transition for customers and restaurant owners to make everything more efficient</a:t>
            </a:r>
          </a:p>
          <a:p>
            <a:pPr lvl="1">
              <a:lnSpc>
                <a:spcPct val="90000"/>
              </a:lnSpc>
            </a:pPr>
            <a:endParaRPr lang="en-US" sz="1400"/>
          </a:p>
        </p:txBody>
      </p:sp>
      <p:cxnSp>
        <p:nvCxnSpPr>
          <p:cNvPr id="9" name="Straight Connector 8">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705886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3D05A-7108-4E38-8E60-537388C3FEE8}"/>
              </a:ext>
            </a:extLst>
          </p:cNvPr>
          <p:cNvSpPr>
            <a:spLocks noGrp="1"/>
          </p:cNvSpPr>
          <p:nvPr>
            <p:ph type="title"/>
          </p:nvPr>
        </p:nvSpPr>
        <p:spPr>
          <a:xfrm>
            <a:off x="677334" y="609600"/>
            <a:ext cx="8596668" cy="1320800"/>
          </a:xfrm>
        </p:spPr>
        <p:txBody>
          <a:bodyPr anchor="t">
            <a:normAutofit/>
          </a:bodyPr>
          <a:lstStyle/>
          <a:p>
            <a:r>
              <a:rPr lang="en-US"/>
              <a:t>Boston Pizza International Inc. </a:t>
            </a:r>
            <a:endParaRPr lang="en-US" dirty="0"/>
          </a:p>
        </p:txBody>
      </p:sp>
      <p:pic>
        <p:nvPicPr>
          <p:cNvPr id="1026" name="Picture 2" descr="Image result for boston pizza international">
            <a:extLst>
              <a:ext uri="{FF2B5EF4-FFF2-40B4-BE49-F238E27FC236}">
                <a16:creationId xmlns:a16="http://schemas.microsoft.com/office/drawing/2014/main" id="{E48302AC-2DB5-4906-8109-D76365879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7474" y="2159331"/>
            <a:ext cx="2915973" cy="2361938"/>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B1CAD139-282B-4377-BCE8-15881D632931}"/>
              </a:ext>
            </a:extLst>
          </p:cNvPr>
          <p:cNvSpPr>
            <a:spLocks noGrp="1"/>
          </p:cNvSpPr>
          <p:nvPr>
            <p:ph idx="1"/>
          </p:nvPr>
        </p:nvSpPr>
        <p:spPr>
          <a:xfrm>
            <a:off x="4063160" y="2160589"/>
            <a:ext cx="5207839" cy="3880773"/>
          </a:xfrm>
        </p:spPr>
        <p:txBody>
          <a:bodyPr>
            <a:normAutofit/>
          </a:bodyPr>
          <a:lstStyle/>
          <a:p>
            <a:pPr>
              <a:lnSpc>
                <a:spcPct val="90000"/>
              </a:lnSpc>
            </a:pPr>
            <a:r>
              <a:rPr lang="en-US" dirty="0"/>
              <a:t>Specific companies, such as Boston Pizza International, are switching to the use of progressive web apps to facilitate use of ordering and refill drinks</a:t>
            </a:r>
          </a:p>
          <a:p>
            <a:pPr>
              <a:lnSpc>
                <a:spcPct val="90000"/>
              </a:lnSpc>
            </a:pPr>
            <a:r>
              <a:rPr lang="en-US" dirty="0"/>
              <a:t>Boston Pizza is just one of many different chains and restaurants that are using technology to improve quality of life and clarity of serving food.</a:t>
            </a:r>
          </a:p>
          <a:p>
            <a:pPr>
              <a:lnSpc>
                <a:spcPct val="90000"/>
              </a:lnSpc>
            </a:pPr>
            <a:r>
              <a:rPr lang="en-US" dirty="0"/>
              <a:t>"With QSR Automations' technology, we are able to modernize both how our guests are able to interact with the Boston Pizza brand, as well as better enabling how our operators interact with their guests."</a:t>
            </a:r>
          </a:p>
        </p:txBody>
      </p:sp>
    </p:spTree>
    <p:extLst>
      <p:ext uri="{BB962C8B-B14F-4D97-AF65-F5344CB8AC3E}">
        <p14:creationId xmlns:p14="http://schemas.microsoft.com/office/powerpoint/2010/main" val="502239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FAE5A-0A7B-4F5C-A94D-04CD996756C4}"/>
              </a:ext>
            </a:extLst>
          </p:cNvPr>
          <p:cNvSpPr>
            <a:spLocks noGrp="1"/>
          </p:cNvSpPr>
          <p:nvPr>
            <p:ph type="title"/>
          </p:nvPr>
        </p:nvSpPr>
        <p:spPr>
          <a:xfrm>
            <a:off x="6343484" y="609600"/>
            <a:ext cx="3606428" cy="1320800"/>
          </a:xfrm>
        </p:spPr>
        <p:txBody>
          <a:bodyPr anchor="ctr">
            <a:normAutofit/>
          </a:bodyPr>
          <a:lstStyle/>
          <a:p>
            <a:r>
              <a:rPr lang="en-US" dirty="0"/>
              <a:t>Blue Rover Inc</a:t>
            </a:r>
          </a:p>
        </p:txBody>
      </p:sp>
      <p:pic>
        <p:nvPicPr>
          <p:cNvPr id="2052" name="Picture 4" descr="https://bluerover.ca/sites/default/files/slide2-gif_0.gif">
            <a:extLst>
              <a:ext uri="{FF2B5EF4-FFF2-40B4-BE49-F238E27FC236}">
                <a16:creationId xmlns:a16="http://schemas.microsoft.com/office/drawing/2014/main" id="{F85273C2-8280-4783-A344-EECE65AE4BC2}"/>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77333" y="952570"/>
            <a:ext cx="5421162" cy="191580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1C73164E-1642-4514-ACD4-B64241C27DD5}"/>
              </a:ext>
            </a:extLst>
          </p:cNvPr>
          <p:cNvSpPr>
            <a:spLocks noGrp="1"/>
          </p:cNvSpPr>
          <p:nvPr>
            <p:ph idx="1"/>
          </p:nvPr>
        </p:nvSpPr>
        <p:spPr>
          <a:xfrm>
            <a:off x="6343484" y="2160589"/>
            <a:ext cx="2930517" cy="3880773"/>
          </a:xfrm>
        </p:spPr>
        <p:txBody>
          <a:bodyPr>
            <a:normAutofit/>
          </a:bodyPr>
          <a:lstStyle/>
          <a:p>
            <a:pPr>
              <a:lnSpc>
                <a:spcPct val="90000"/>
              </a:lnSpc>
            </a:pPr>
            <a:r>
              <a:rPr lang="en-US" sz="1500"/>
              <a:t>And more than even ordering and managing customers, technology for the backroom and storage has emerged as well.</a:t>
            </a:r>
          </a:p>
          <a:p>
            <a:pPr>
              <a:lnSpc>
                <a:spcPct val="90000"/>
              </a:lnSpc>
            </a:pPr>
            <a:r>
              <a:rPr lang="en-US" sz="1500"/>
              <a:t>Specific company, Blue Rover Inc helps to track temperatures of fridges and notifying through Bluetooth, as well as keeping them warmer using different modules.</a:t>
            </a:r>
          </a:p>
          <a:p>
            <a:pPr>
              <a:lnSpc>
                <a:spcPct val="90000"/>
              </a:lnSpc>
            </a:pPr>
            <a:r>
              <a:rPr lang="en-US" sz="1500"/>
              <a:t>Or different innovations for making sure delivery boxes are traveling to write place and removing the ability for human error.</a:t>
            </a:r>
          </a:p>
        </p:txBody>
      </p:sp>
      <p:pic>
        <p:nvPicPr>
          <p:cNvPr id="2050" name="Picture 2" descr="https://bluerover.ca/sites/default/files/slide1-gif.gif">
            <a:extLst>
              <a:ext uri="{FF2B5EF4-FFF2-40B4-BE49-F238E27FC236}">
                <a16:creationId xmlns:a16="http://schemas.microsoft.com/office/drawing/2014/main" id="{CC68D7E3-F4B0-4B72-9E60-0084CC76F84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677334" y="3478831"/>
            <a:ext cx="5421162" cy="2522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1819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8">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0" name="Rectangle 10">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12">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14">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74560132-13E9-4307-B2AB-5FD4BBAAE31B}"/>
              </a:ext>
            </a:extLst>
          </p:cNvPr>
          <p:cNvSpPr>
            <a:spLocks noGrp="1"/>
          </p:cNvSpPr>
          <p:nvPr>
            <p:ph type="title"/>
          </p:nvPr>
        </p:nvSpPr>
        <p:spPr>
          <a:xfrm>
            <a:off x="7181723" y="609600"/>
            <a:ext cx="4512989" cy="2227730"/>
          </a:xfrm>
        </p:spPr>
        <p:txBody>
          <a:bodyPr anchor="ctr">
            <a:normAutofit/>
          </a:bodyPr>
          <a:lstStyle/>
          <a:p>
            <a:r>
              <a:rPr lang="en-US">
                <a:solidFill>
                  <a:srgbClr val="FFFFFF"/>
                </a:solidFill>
              </a:rPr>
              <a:t>Digital Inventory Tracking </a:t>
            </a:r>
          </a:p>
        </p:txBody>
      </p:sp>
      <p:pic>
        <p:nvPicPr>
          <p:cNvPr id="4" name="Picture 3">
            <a:extLst>
              <a:ext uri="{FF2B5EF4-FFF2-40B4-BE49-F238E27FC236}">
                <a16:creationId xmlns:a16="http://schemas.microsoft.com/office/drawing/2014/main" id="{D3343549-8F56-CF4D-BF94-8EC260F68992}"/>
              </a:ext>
            </a:extLst>
          </p:cNvPr>
          <p:cNvPicPr>
            <a:picLocks noChangeAspect="1"/>
          </p:cNvPicPr>
          <p:nvPr/>
        </p:nvPicPr>
        <p:blipFill>
          <a:blip r:embed="rId2"/>
          <a:stretch>
            <a:fillRect/>
          </a:stretch>
        </p:blipFill>
        <p:spPr>
          <a:xfrm>
            <a:off x="757251" y="2432121"/>
            <a:ext cx="3856774" cy="2082657"/>
          </a:xfrm>
          <a:prstGeom prst="rect">
            <a:avLst/>
          </a:prstGeom>
        </p:spPr>
      </p:pic>
      <p:sp>
        <p:nvSpPr>
          <p:cNvPr id="3" name="Content Placeholder 2">
            <a:extLst>
              <a:ext uri="{FF2B5EF4-FFF2-40B4-BE49-F238E27FC236}">
                <a16:creationId xmlns:a16="http://schemas.microsoft.com/office/drawing/2014/main" id="{F1331ECA-F7F6-401D-BB00-DD63EF522B17}"/>
              </a:ext>
            </a:extLst>
          </p:cNvPr>
          <p:cNvSpPr>
            <a:spLocks noGrp="1"/>
          </p:cNvSpPr>
          <p:nvPr>
            <p:ph idx="1"/>
          </p:nvPr>
        </p:nvSpPr>
        <p:spPr>
          <a:xfrm>
            <a:off x="7181725" y="2837329"/>
            <a:ext cx="4512988" cy="3317938"/>
          </a:xfrm>
        </p:spPr>
        <p:txBody>
          <a:bodyPr anchor="t">
            <a:normAutofit/>
          </a:bodyPr>
          <a:lstStyle/>
          <a:p>
            <a:pPr>
              <a:lnSpc>
                <a:spcPct val="90000"/>
              </a:lnSpc>
            </a:pPr>
            <a:r>
              <a:rPr lang="en-US" sz="1400">
                <a:solidFill>
                  <a:srgbClr val="FFFFFF"/>
                </a:solidFill>
              </a:rPr>
              <a:t>Continuing with backroom technology, the ability to quickly track the inventory of storage has been heavily improved in the past few years.</a:t>
            </a:r>
          </a:p>
          <a:p>
            <a:pPr>
              <a:lnSpc>
                <a:spcPct val="90000"/>
              </a:lnSpc>
            </a:pPr>
            <a:r>
              <a:rPr lang="en-US" sz="1400">
                <a:solidFill>
                  <a:srgbClr val="FFFFFF"/>
                </a:solidFill>
              </a:rPr>
              <a:t>The ability to project expected stock levels based on data helps owners see how they’re doing in terms of business.</a:t>
            </a:r>
          </a:p>
          <a:p>
            <a:pPr>
              <a:lnSpc>
                <a:spcPct val="90000"/>
              </a:lnSpc>
            </a:pPr>
            <a:r>
              <a:rPr lang="en-US" sz="1400">
                <a:solidFill>
                  <a:srgbClr val="FFFFFF"/>
                </a:solidFill>
              </a:rPr>
              <a:t>The programs can “alert managers to discrepancies from over-portioning, waste, and theft so that they can be resolved immediately.” (Fast Casual)</a:t>
            </a:r>
          </a:p>
          <a:p>
            <a:pPr>
              <a:lnSpc>
                <a:spcPct val="90000"/>
              </a:lnSpc>
            </a:pPr>
            <a:r>
              <a:rPr lang="en-US" sz="1400">
                <a:solidFill>
                  <a:srgbClr val="FFFFFF"/>
                </a:solidFill>
              </a:rPr>
              <a:t>Programs have been built to automatically order more products when inventory goes below a certain threshold. </a:t>
            </a:r>
          </a:p>
        </p:txBody>
      </p:sp>
    </p:spTree>
    <p:extLst>
      <p:ext uri="{BB962C8B-B14F-4D97-AF65-F5344CB8AC3E}">
        <p14:creationId xmlns:p14="http://schemas.microsoft.com/office/powerpoint/2010/main" val="571062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F66CF-C8FF-F646-8224-E7B637D0C9EB}"/>
              </a:ext>
            </a:extLst>
          </p:cNvPr>
          <p:cNvSpPr>
            <a:spLocks noGrp="1"/>
          </p:cNvSpPr>
          <p:nvPr>
            <p:ph type="title"/>
          </p:nvPr>
        </p:nvSpPr>
        <p:spPr>
          <a:xfrm>
            <a:off x="677334" y="609600"/>
            <a:ext cx="8596668" cy="1320800"/>
          </a:xfrm>
        </p:spPr>
        <p:txBody>
          <a:bodyPr anchor="t">
            <a:normAutofit/>
          </a:bodyPr>
          <a:lstStyle/>
          <a:p>
            <a:r>
              <a:rPr lang="en-US"/>
              <a:t>Digital Table/Reservation Manager</a:t>
            </a:r>
          </a:p>
        </p:txBody>
      </p:sp>
      <p:sp>
        <p:nvSpPr>
          <p:cNvPr id="3" name="Content Placeholder 2">
            <a:extLst>
              <a:ext uri="{FF2B5EF4-FFF2-40B4-BE49-F238E27FC236}">
                <a16:creationId xmlns:a16="http://schemas.microsoft.com/office/drawing/2014/main" id="{5F2A0ADF-347E-8A44-AFE0-47F9FA5FD314}"/>
              </a:ext>
            </a:extLst>
          </p:cNvPr>
          <p:cNvSpPr>
            <a:spLocks noGrp="1"/>
          </p:cNvSpPr>
          <p:nvPr>
            <p:ph idx="1"/>
          </p:nvPr>
        </p:nvSpPr>
        <p:spPr>
          <a:xfrm>
            <a:off x="677334" y="2160589"/>
            <a:ext cx="3957349" cy="3749323"/>
          </a:xfrm>
        </p:spPr>
        <p:txBody>
          <a:bodyPr>
            <a:normAutofit/>
          </a:bodyPr>
          <a:lstStyle/>
          <a:p>
            <a:r>
              <a:rPr lang="en-US"/>
              <a:t>Different companies have also created easily accessible applications to check wait times and how many people are ahead of them</a:t>
            </a:r>
          </a:p>
          <a:p>
            <a:r>
              <a:rPr lang="en-US"/>
              <a:t>One major company that does this is Yelp which records the people in line and gives an estimated wait time as well as text message reminders.</a:t>
            </a:r>
            <a:endParaRPr lang="en-US" dirty="0"/>
          </a:p>
        </p:txBody>
      </p:sp>
      <p:pic>
        <p:nvPicPr>
          <p:cNvPr id="4" name="Picture 3">
            <a:extLst>
              <a:ext uri="{FF2B5EF4-FFF2-40B4-BE49-F238E27FC236}">
                <a16:creationId xmlns:a16="http://schemas.microsoft.com/office/drawing/2014/main" id="{747F575D-D8BD-EA46-B0D1-7CE1B95621F4}"/>
              </a:ext>
            </a:extLst>
          </p:cNvPr>
          <p:cNvPicPr>
            <a:picLocks noChangeAspect="1"/>
          </p:cNvPicPr>
          <p:nvPr/>
        </p:nvPicPr>
        <p:blipFill rotWithShape="1">
          <a:blip r:embed="rId2"/>
          <a:srcRect t="22018" r="1" b="29288"/>
          <a:stretch/>
        </p:blipFill>
        <p:spPr>
          <a:xfrm>
            <a:off x="4987137" y="2159331"/>
            <a:ext cx="4204989" cy="3640176"/>
          </a:xfrm>
          <a:prstGeom prst="rect">
            <a:avLst/>
          </a:prstGeom>
        </p:spPr>
      </p:pic>
    </p:spTree>
    <p:extLst>
      <p:ext uri="{BB962C8B-B14F-4D97-AF65-F5344CB8AC3E}">
        <p14:creationId xmlns:p14="http://schemas.microsoft.com/office/powerpoint/2010/main" val="6731040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s://cdn.vox-cdn.com/thumbor/myPNcLPiaKDhaCIjah9qXRnS8do=/0x0:6000x4000/1200x800/filters:focal(2520x1520:3480x2480)/cdn.vox-cdn.com/uploads/chorus_image/image/60021639/0003_XT2F5021.0.jpg">
            <a:extLst>
              <a:ext uri="{FF2B5EF4-FFF2-40B4-BE49-F238E27FC236}">
                <a16:creationId xmlns:a16="http://schemas.microsoft.com/office/drawing/2014/main" id="{36C3E51D-EB17-6D47-90C7-0756CB3FCF8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51" r="18440" b="-2"/>
          <a:stretch/>
        </p:blipFill>
        <p:spPr bwMode="auto">
          <a:xfrm>
            <a:off x="4269854" y="-1"/>
            <a:ext cx="7922146" cy="6858001"/>
          </a:xfrm>
          <a:custGeom>
            <a:avLst/>
            <a:gdLst>
              <a:gd name="connsiteX0" fmla="*/ 379987 w 7922146"/>
              <a:gd name="connsiteY0" fmla="*/ 0 h 6858001"/>
              <a:gd name="connsiteX1" fmla="*/ 5304971 w 7922146"/>
              <a:gd name="connsiteY1" fmla="*/ 0 h 6858001"/>
              <a:gd name="connsiteX2" fmla="*/ 7065281 w 7922146"/>
              <a:gd name="connsiteY2" fmla="*/ 0 h 6858001"/>
              <a:gd name="connsiteX3" fmla="*/ 7397540 w 7922146"/>
              <a:gd name="connsiteY3" fmla="*/ 0 h 6858001"/>
              <a:gd name="connsiteX4" fmla="*/ 7397540 w 7922146"/>
              <a:gd name="connsiteY4" fmla="*/ 1 h 6858001"/>
              <a:gd name="connsiteX5" fmla="*/ 7922146 w 7922146"/>
              <a:gd name="connsiteY5" fmla="*/ 1 h 6858001"/>
              <a:gd name="connsiteX6" fmla="*/ 7922146 w 7922146"/>
              <a:gd name="connsiteY6" fmla="*/ 6858001 h 6858001"/>
              <a:gd name="connsiteX7" fmla="*/ 7065281 w 7922146"/>
              <a:gd name="connsiteY7" fmla="*/ 6858001 h 6858001"/>
              <a:gd name="connsiteX8" fmla="*/ 7065281 w 7922146"/>
              <a:gd name="connsiteY8" fmla="*/ 6858000 h 6858001"/>
              <a:gd name="connsiteX9" fmla="*/ 5932989 w 7922146"/>
              <a:gd name="connsiteY9" fmla="*/ 6858000 h 6858001"/>
              <a:gd name="connsiteX10" fmla="*/ 5932989 w 7922146"/>
              <a:gd name="connsiteY10" fmla="*/ 6858001 h 6858001"/>
              <a:gd name="connsiteX11" fmla="*/ 27809 w 7922146"/>
              <a:gd name="connsiteY11" fmla="*/ 6858001 h 6858001"/>
              <a:gd name="connsiteX12" fmla="*/ 1803228 w 7922146"/>
              <a:gd name="connsiteY12" fmla="*/ 4521201 h 6858001"/>
              <a:gd name="connsiteX13" fmla="*/ 0 w 7922146"/>
              <a:gd name="connsiteY13" fmla="*/ 0 h 6858001"/>
              <a:gd name="connsiteX14" fmla="*/ 379987 w 7922146"/>
              <a:gd name="connsiteY14" fmla="*/ 0 h 6858001"/>
              <a:gd name="connsiteX15" fmla="*/ 0 w 7922146"/>
              <a:gd name="connsiteY15" fmla="*/ 407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E19A333-2D0C-5E4F-A4C6-1DE0FC1F4F4D}"/>
              </a:ext>
            </a:extLst>
          </p:cNvPr>
          <p:cNvSpPr>
            <a:spLocks noGrp="1"/>
          </p:cNvSpPr>
          <p:nvPr>
            <p:ph type="title"/>
          </p:nvPr>
        </p:nvSpPr>
        <p:spPr>
          <a:xfrm>
            <a:off x="677333" y="609600"/>
            <a:ext cx="3851123" cy="1320800"/>
          </a:xfrm>
        </p:spPr>
        <p:txBody>
          <a:bodyPr>
            <a:normAutofit/>
          </a:bodyPr>
          <a:lstStyle/>
          <a:p>
            <a:r>
              <a:rPr lang="en-US" dirty="0"/>
              <a:t>Autonomous Drivers</a:t>
            </a:r>
          </a:p>
        </p:txBody>
      </p:sp>
      <p:sp>
        <p:nvSpPr>
          <p:cNvPr id="3" name="Content Placeholder 2">
            <a:extLst>
              <a:ext uri="{FF2B5EF4-FFF2-40B4-BE49-F238E27FC236}">
                <a16:creationId xmlns:a16="http://schemas.microsoft.com/office/drawing/2014/main" id="{78692DF8-A27E-B84E-9101-5AD95B793302}"/>
              </a:ext>
            </a:extLst>
          </p:cNvPr>
          <p:cNvSpPr>
            <a:spLocks noGrp="1"/>
          </p:cNvSpPr>
          <p:nvPr>
            <p:ph idx="1"/>
          </p:nvPr>
        </p:nvSpPr>
        <p:spPr>
          <a:xfrm>
            <a:off x="677334" y="2160589"/>
            <a:ext cx="3851122" cy="3880773"/>
          </a:xfrm>
        </p:spPr>
        <p:txBody>
          <a:bodyPr>
            <a:normAutofit/>
          </a:bodyPr>
          <a:lstStyle/>
          <a:p>
            <a:pPr>
              <a:lnSpc>
                <a:spcPct val="90000"/>
              </a:lnSpc>
            </a:pPr>
            <a:r>
              <a:rPr lang="en-US" sz="1400"/>
              <a:t>With the advent of services like Uber eats, post mates, and other delivery services, the ability to obtain food has become so much easier.</a:t>
            </a:r>
          </a:p>
          <a:p>
            <a:pPr>
              <a:lnSpc>
                <a:spcPct val="90000"/>
              </a:lnSpc>
            </a:pPr>
            <a:r>
              <a:rPr lang="en-US" sz="1400"/>
              <a:t>Yet as self driving cars become more better developed, which is sure to happen in the next decade, these services will be even more ubiquitous.  </a:t>
            </a:r>
          </a:p>
          <a:p>
            <a:pPr>
              <a:lnSpc>
                <a:spcPct val="90000"/>
              </a:lnSpc>
            </a:pPr>
            <a:r>
              <a:rPr lang="en-US" sz="1400"/>
              <a:t>Ford has begun to roll out with these vans to serve their customers, predicting  ”eventually, the automaker says it will deploy a fully self-driving delivery service by 2021.” (</a:t>
            </a:r>
            <a:r>
              <a:rPr lang="en-US" sz="1400" err="1"/>
              <a:t>TheVerge</a:t>
            </a:r>
            <a:r>
              <a:rPr lang="en-US" sz="1400"/>
              <a:t>)</a:t>
            </a:r>
          </a:p>
          <a:p>
            <a:pPr>
              <a:lnSpc>
                <a:spcPct val="90000"/>
              </a:lnSpc>
            </a:pPr>
            <a:r>
              <a:rPr lang="en-US" sz="1400"/>
              <a:t>The advent of a connected world means faster delivery times in a world where everything is literally at the touch of your fingers.</a:t>
            </a:r>
          </a:p>
        </p:txBody>
      </p:sp>
      <p:cxnSp>
        <p:nvCxnSpPr>
          <p:cNvPr id="71" name="Straight Connector 7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7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7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8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842107887"/>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0</TotalTime>
  <Words>1216</Words>
  <Application>Microsoft Office PowerPoint</Application>
  <PresentationFormat>Widescreen</PresentationFormat>
  <Paragraphs>66</Paragraphs>
  <Slides>13</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13</vt:i4>
      </vt:variant>
    </vt:vector>
  </HeadingPairs>
  <TitlesOfParts>
    <vt:vector size="17" baseType="lpstr">
      <vt:lpstr>Arial</vt:lpstr>
      <vt:lpstr>Trebuchet MS</vt:lpstr>
      <vt:lpstr>Wingdings 3</vt:lpstr>
      <vt:lpstr>Facet</vt:lpstr>
      <vt:lpstr>Technology in Restaurants</vt:lpstr>
      <vt:lpstr>Current Status of Tech in Restaurants</vt:lpstr>
      <vt:lpstr>Solutions to Inefficiencies in Restaurants Electronic Point of Sale (EPoS)</vt:lpstr>
      <vt:lpstr>Touch Bistro: iPad POS for Restaurants</vt:lpstr>
      <vt:lpstr>Boston Pizza International Inc. </vt:lpstr>
      <vt:lpstr>Blue Rover Inc</vt:lpstr>
      <vt:lpstr>Digital Inventory Tracking </vt:lpstr>
      <vt:lpstr>Digital Table/Reservation Manager</vt:lpstr>
      <vt:lpstr>Autonomous Drivers</vt:lpstr>
      <vt:lpstr>Face Recognition</vt:lpstr>
      <vt:lpstr>Possible Concerns</vt:lpstr>
      <vt:lpstr>Final Thoughts and Future Hopes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Technology in Restaurants</dc:title>
  <dc:creator>Luke Jung</dc:creator>
  <cp:lastModifiedBy>Luke Jung</cp:lastModifiedBy>
  <cp:revision>1</cp:revision>
  <dcterms:created xsi:type="dcterms:W3CDTF">2018-12-06T18:41:22Z</dcterms:created>
  <dcterms:modified xsi:type="dcterms:W3CDTF">2018-12-06T18:41:25Z</dcterms:modified>
</cp:coreProperties>
</file>